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6" r:id="rId6"/>
    <p:sldMasterId id="214748367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6858000" cx="12188825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gYnQ4DBEwfqtgDCWBZn40TEZ8K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F1DD25-2B93-4BE2-9321-A9C18C31604D}">
  <a:tblStyle styleId="{B7F1DD25-2B93-4BE2-9321-A9C18C3160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3.xml"/><Relationship Id="rId33" Type="http://customschemas.google.com/relationships/presentationmetadata" Target="metadata"/><Relationship Id="rId10" Type="http://schemas.openxmlformats.org/officeDocument/2006/relationships/slide" Target="slides/slide2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419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df8ddae7c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adf8ddae7c_1_5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df8ddae7c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adf8ddae7c_1_5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df8ddae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adf8ddae7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df8ddae7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df8ddae7c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B">
  <p:cSld name="Portada B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/>
          <p:nvPr/>
        </p:nvSpPr>
        <p:spPr>
          <a:xfrm>
            <a:off x="5029199" y="-140677"/>
            <a:ext cx="7332786" cy="717452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>
            <a:off x="2321169" y="6001831"/>
            <a:ext cx="10040816" cy="1032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0"/>
          <p:cNvSpPr txBox="1"/>
          <p:nvPr>
            <p:ph type="title"/>
          </p:nvPr>
        </p:nvSpPr>
        <p:spPr>
          <a:xfrm>
            <a:off x="5430982" y="2078183"/>
            <a:ext cx="6400800" cy="19091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5425029" y="4139088"/>
            <a:ext cx="6411722" cy="66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2" type="body"/>
          </p:nvPr>
        </p:nvSpPr>
        <p:spPr>
          <a:xfrm>
            <a:off x="2737247" y="6167424"/>
            <a:ext cx="641172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527" y="473679"/>
            <a:ext cx="2844412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2050" y="570632"/>
            <a:ext cx="1271215" cy="11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F">
  <p:cSld name="División F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/>
          <p:nvPr>
            <p:ph type="title"/>
          </p:nvPr>
        </p:nvSpPr>
        <p:spPr>
          <a:xfrm>
            <a:off x="488456" y="3794078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94" name="Google Shape;9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345" y="4835139"/>
            <a:ext cx="12908591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27" y="473679"/>
            <a:ext cx="2180713" cy="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231" y="495278"/>
            <a:ext cx="1006067" cy="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vertical derecha">
  <p:cSld name="Franja vertical derech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 txBox="1"/>
          <p:nvPr>
            <p:ph type="title"/>
          </p:nvPr>
        </p:nvSpPr>
        <p:spPr>
          <a:xfrm>
            <a:off x="304802" y="1349865"/>
            <a:ext cx="557549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38"/>
          <p:cNvSpPr txBox="1"/>
          <p:nvPr>
            <p:ph idx="1" type="body"/>
          </p:nvPr>
        </p:nvSpPr>
        <p:spPr>
          <a:xfrm>
            <a:off x="304802" y="2208628"/>
            <a:ext cx="5575494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8"/>
          <p:cNvSpPr/>
          <p:nvPr/>
        </p:nvSpPr>
        <p:spPr>
          <a:xfrm flipH="1" rot="10800000">
            <a:off x="6094413" y="-126611"/>
            <a:ext cx="6200752" cy="7090118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8"/>
          <p:cNvSpPr/>
          <p:nvPr/>
        </p:nvSpPr>
        <p:spPr>
          <a:xfrm flipH="1" rot="10800000">
            <a:off x="4485993" y="6315757"/>
            <a:ext cx="7809172" cy="647749"/>
          </a:xfrm>
          <a:prstGeom prst="rect">
            <a:avLst/>
          </a:prstGeom>
          <a:solidFill>
            <a:srgbClr val="E968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 txBox="1"/>
          <p:nvPr>
            <p:ph idx="10" type="dt"/>
          </p:nvPr>
        </p:nvSpPr>
        <p:spPr>
          <a:xfrm>
            <a:off x="4736124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1" type="ftr"/>
          </p:nvPr>
        </p:nvSpPr>
        <p:spPr>
          <a:xfrm>
            <a:off x="6448545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" name="Google Shape;10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3922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8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vertical izquierda">
  <p:cSld name="Franja vertical izquierda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 flipH="1" rot="10800000">
            <a:off x="-36162" y="-126611"/>
            <a:ext cx="6200752" cy="7090118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 txBox="1"/>
          <p:nvPr>
            <p:ph type="title"/>
          </p:nvPr>
        </p:nvSpPr>
        <p:spPr>
          <a:xfrm>
            <a:off x="304802" y="1349865"/>
            <a:ext cx="557549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39"/>
          <p:cNvSpPr txBox="1"/>
          <p:nvPr>
            <p:ph idx="1" type="body"/>
          </p:nvPr>
        </p:nvSpPr>
        <p:spPr>
          <a:xfrm>
            <a:off x="304802" y="2208628"/>
            <a:ext cx="5575494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1" name="Google Shape;11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9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zul completo">
  <p:cSld name="Azul completo">
    <p:bg>
      <p:bgPr>
        <a:solidFill>
          <a:srgbClr val="5454E9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6004561" y="1005874"/>
            <a:ext cx="6172892" cy="991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0"/>
          <p:cNvSpPr txBox="1"/>
          <p:nvPr>
            <p:ph type="title"/>
          </p:nvPr>
        </p:nvSpPr>
        <p:spPr>
          <a:xfrm>
            <a:off x="6246054" y="1349865"/>
            <a:ext cx="5458265" cy="366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6" name="Google Shape;11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0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vertical con foto">
  <p:cSld name="Franja vertical con foto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1"/>
          <p:cNvSpPr/>
          <p:nvPr/>
        </p:nvSpPr>
        <p:spPr>
          <a:xfrm>
            <a:off x="6094412" y="-136525"/>
            <a:ext cx="6234747" cy="71012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1"/>
          <p:cNvSpPr txBox="1"/>
          <p:nvPr>
            <p:ph type="title"/>
          </p:nvPr>
        </p:nvSpPr>
        <p:spPr>
          <a:xfrm>
            <a:off x="304802" y="1349865"/>
            <a:ext cx="557549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41"/>
          <p:cNvSpPr txBox="1"/>
          <p:nvPr>
            <p:ph idx="1" type="body"/>
          </p:nvPr>
        </p:nvSpPr>
        <p:spPr>
          <a:xfrm>
            <a:off x="304802" y="2208628"/>
            <a:ext cx="5575494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2" name="Google Shape;1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3922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1"/>
          <p:cNvSpPr/>
          <p:nvPr>
            <p:ph idx="2" type="pic"/>
          </p:nvPr>
        </p:nvSpPr>
        <p:spPr>
          <a:xfrm>
            <a:off x="6096805" y="-136526"/>
            <a:ext cx="6232353" cy="7101205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41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azul y franja verde">
  <p:cSld name="Franja azul y franja ver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2"/>
          <p:cNvSpPr/>
          <p:nvPr/>
        </p:nvSpPr>
        <p:spPr>
          <a:xfrm>
            <a:off x="-42578" y="-42204"/>
            <a:ext cx="12337742" cy="111190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2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2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7" y="395158"/>
            <a:ext cx="1242270" cy="4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2"/>
          <p:cNvSpPr txBox="1"/>
          <p:nvPr>
            <p:ph idx="1" type="body"/>
          </p:nvPr>
        </p:nvSpPr>
        <p:spPr>
          <a:xfrm>
            <a:off x="304801" y="2208628"/>
            <a:ext cx="11371383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42"/>
          <p:cNvSpPr/>
          <p:nvPr/>
        </p:nvSpPr>
        <p:spPr>
          <a:xfrm>
            <a:off x="4740438" y="1069698"/>
            <a:ext cx="7554726" cy="858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/>
          <p:nvPr>
            <p:ph type="title"/>
          </p:nvPr>
        </p:nvSpPr>
        <p:spPr>
          <a:xfrm>
            <a:off x="4991500" y="1321729"/>
            <a:ext cx="6684684" cy="46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3" name="Google Shape;1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2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azul grande y franja amarillo">
  <p:cSld name="Franja azul grande y franja amarill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/>
          <p:nvPr/>
        </p:nvSpPr>
        <p:spPr>
          <a:xfrm>
            <a:off x="-42578" y="-42204"/>
            <a:ext cx="12337742" cy="2616590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3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3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9" name="Google Shape;13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7" y="395158"/>
            <a:ext cx="1242270" cy="4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3"/>
          <p:cNvSpPr txBox="1"/>
          <p:nvPr>
            <p:ph idx="1" type="body"/>
          </p:nvPr>
        </p:nvSpPr>
        <p:spPr>
          <a:xfrm>
            <a:off x="304801" y="3254928"/>
            <a:ext cx="11371383" cy="294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43"/>
          <p:cNvSpPr/>
          <p:nvPr/>
        </p:nvSpPr>
        <p:spPr>
          <a:xfrm>
            <a:off x="-42578" y="2118962"/>
            <a:ext cx="7554726" cy="890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3"/>
          <p:cNvSpPr txBox="1"/>
          <p:nvPr>
            <p:ph type="title"/>
          </p:nvPr>
        </p:nvSpPr>
        <p:spPr>
          <a:xfrm>
            <a:off x="304800" y="1373928"/>
            <a:ext cx="11371383" cy="46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3" name="Google Shape;143;p43"/>
          <p:cNvSpPr txBox="1"/>
          <p:nvPr>
            <p:ph idx="2" type="body"/>
          </p:nvPr>
        </p:nvSpPr>
        <p:spPr>
          <a:xfrm>
            <a:off x="262596" y="2372797"/>
            <a:ext cx="6954129" cy="53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4" name="Google Shape;1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4550" y="300013"/>
            <a:ext cx="761678" cy="6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3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a la izquierda">
  <p:cSld name="Foto a la izquierda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/>
          <p:nvPr/>
        </p:nvSpPr>
        <p:spPr>
          <a:xfrm>
            <a:off x="-197323" y="-123191"/>
            <a:ext cx="6064723" cy="710120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4"/>
          <p:cNvSpPr/>
          <p:nvPr>
            <p:ph idx="2" type="pic"/>
          </p:nvPr>
        </p:nvSpPr>
        <p:spPr>
          <a:xfrm>
            <a:off x="-196850" y="-136525"/>
            <a:ext cx="6064250" cy="712787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44"/>
          <p:cNvSpPr txBox="1"/>
          <p:nvPr>
            <p:ph type="title"/>
          </p:nvPr>
        </p:nvSpPr>
        <p:spPr>
          <a:xfrm>
            <a:off x="6238193" y="1349865"/>
            <a:ext cx="557549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44"/>
          <p:cNvSpPr txBox="1"/>
          <p:nvPr>
            <p:ph idx="1" type="body"/>
          </p:nvPr>
        </p:nvSpPr>
        <p:spPr>
          <a:xfrm>
            <a:off x="6238193" y="2208628"/>
            <a:ext cx="5575494" cy="368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44"/>
          <p:cNvSpPr/>
          <p:nvPr/>
        </p:nvSpPr>
        <p:spPr>
          <a:xfrm>
            <a:off x="-197323" y="6132880"/>
            <a:ext cx="7554726" cy="85876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4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4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completa">
  <p:cSld name="Foto completa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/>
          <p:nvPr/>
        </p:nvSpPr>
        <p:spPr>
          <a:xfrm>
            <a:off x="0" y="-125413"/>
            <a:ext cx="12317413" cy="715327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3787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5"/>
          <p:cNvSpPr/>
          <p:nvPr>
            <p:ph idx="2" type="pic"/>
          </p:nvPr>
        </p:nvSpPr>
        <p:spPr>
          <a:xfrm>
            <a:off x="1" y="-125413"/>
            <a:ext cx="12317412" cy="7153276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45"/>
          <p:cNvSpPr/>
          <p:nvPr/>
        </p:nvSpPr>
        <p:spPr>
          <a:xfrm>
            <a:off x="938621" y="2236765"/>
            <a:ext cx="5877176" cy="43187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5"/>
          <p:cNvSpPr/>
          <p:nvPr/>
        </p:nvSpPr>
        <p:spPr>
          <a:xfrm>
            <a:off x="938621" y="1006291"/>
            <a:ext cx="5877176" cy="1272676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5"/>
          <p:cNvSpPr txBox="1"/>
          <p:nvPr>
            <p:ph type="title"/>
          </p:nvPr>
        </p:nvSpPr>
        <p:spPr>
          <a:xfrm>
            <a:off x="1398907" y="1349865"/>
            <a:ext cx="505816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1398907" y="2518118"/>
            <a:ext cx="5058164" cy="368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54E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54E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54E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54E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54E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5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completa y foto">
  <p:cSld name="Franja completa y foto">
    <p:bg>
      <p:bgPr>
        <a:solidFill>
          <a:srgbClr val="5454E9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6"/>
          <p:cNvSpPr/>
          <p:nvPr>
            <p:ph idx="2" type="pic"/>
          </p:nvPr>
        </p:nvSpPr>
        <p:spPr>
          <a:xfrm>
            <a:off x="6094413" y="-161925"/>
            <a:ext cx="6240462" cy="715327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46"/>
          <p:cNvSpPr txBox="1"/>
          <p:nvPr>
            <p:ph type="title"/>
          </p:nvPr>
        </p:nvSpPr>
        <p:spPr>
          <a:xfrm>
            <a:off x="304802" y="1349865"/>
            <a:ext cx="5575494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46"/>
          <p:cNvSpPr txBox="1"/>
          <p:nvPr>
            <p:ph idx="1" type="body"/>
          </p:nvPr>
        </p:nvSpPr>
        <p:spPr>
          <a:xfrm>
            <a:off x="304802" y="2208628"/>
            <a:ext cx="5575494" cy="368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6"/>
          <p:cNvSpPr/>
          <p:nvPr/>
        </p:nvSpPr>
        <p:spPr>
          <a:xfrm>
            <a:off x="5501830" y="6132880"/>
            <a:ext cx="6962145" cy="8587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6"/>
          <p:cNvSpPr txBox="1"/>
          <p:nvPr>
            <p:ph idx="10" type="dt"/>
          </p:nvPr>
        </p:nvSpPr>
        <p:spPr>
          <a:xfrm>
            <a:off x="5880296" y="6399612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11" type="ftr"/>
          </p:nvPr>
        </p:nvSpPr>
        <p:spPr>
          <a:xfrm>
            <a:off x="7592717" y="6399612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1" name="Google Shape;17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6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">
  <p:cSld name="Portada C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/>
          <p:nvPr/>
        </p:nvSpPr>
        <p:spPr>
          <a:xfrm>
            <a:off x="-211015" y="4484077"/>
            <a:ext cx="12573000" cy="2549769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345" y="5381052"/>
            <a:ext cx="12908591" cy="1547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1"/>
          <p:cNvSpPr txBox="1"/>
          <p:nvPr>
            <p:ph type="title"/>
          </p:nvPr>
        </p:nvSpPr>
        <p:spPr>
          <a:xfrm>
            <a:off x="502816" y="2937092"/>
            <a:ext cx="8416331" cy="1317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rgbClr val="5454E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88455" y="4766150"/>
            <a:ext cx="843069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2" type="body"/>
          </p:nvPr>
        </p:nvSpPr>
        <p:spPr>
          <a:xfrm>
            <a:off x="8132617" y="284443"/>
            <a:ext cx="369598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" name="Google Shape;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27" y="473679"/>
            <a:ext cx="2844412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azul amplia">
  <p:cSld name="Franja azul amplia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7"/>
          <p:cNvSpPr/>
          <p:nvPr/>
        </p:nvSpPr>
        <p:spPr>
          <a:xfrm>
            <a:off x="-42578" y="-42204"/>
            <a:ext cx="12337742" cy="5578475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7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7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7" y="395158"/>
            <a:ext cx="1242270" cy="4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79" name="Google Shape;1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4550" y="300013"/>
            <a:ext cx="761678" cy="6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F">
  <p:cSld name="División F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488456" y="3794078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345" y="4835139"/>
            <a:ext cx="12908591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27" y="473679"/>
            <a:ext cx="2180713" cy="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231" y="495278"/>
            <a:ext cx="1006067" cy="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A">
  <p:cSld name="División A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2197290" y="5158854"/>
            <a:ext cx="10164695" cy="1107252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>
            <p:ph type="title"/>
          </p:nvPr>
        </p:nvSpPr>
        <p:spPr>
          <a:xfrm>
            <a:off x="2638867" y="5336273"/>
            <a:ext cx="9063171" cy="820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92" name="Google Shape;19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527" y="473679"/>
            <a:ext cx="2180713" cy="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1534" y="473678"/>
            <a:ext cx="1030504" cy="91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B">
  <p:cSld name="División B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>
            <a:off x="5578475" y="-136525"/>
            <a:ext cx="6783388" cy="71310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/>
          <p:nvPr>
            <p:ph idx="2" type="pic"/>
          </p:nvPr>
        </p:nvSpPr>
        <p:spPr>
          <a:xfrm>
            <a:off x="5578353" y="-136525"/>
            <a:ext cx="6783388" cy="713105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4"/>
          <p:cNvSpPr/>
          <p:nvPr/>
        </p:nvSpPr>
        <p:spPr>
          <a:xfrm>
            <a:off x="2197290" y="5158854"/>
            <a:ext cx="10164695" cy="1107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>
            <p:ph type="title"/>
          </p:nvPr>
        </p:nvSpPr>
        <p:spPr>
          <a:xfrm>
            <a:off x="2638867" y="5336273"/>
            <a:ext cx="9063171" cy="820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527" y="473679"/>
            <a:ext cx="2180713" cy="91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C">
  <p:cSld name="División C">
    <p:bg>
      <p:bgPr>
        <a:solidFill>
          <a:srgbClr val="5454E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5213445" y="5786654"/>
            <a:ext cx="6975380" cy="1064526"/>
          </a:xfrm>
          <a:prstGeom prst="rect">
            <a:avLst/>
          </a:prstGeom>
          <a:solidFill>
            <a:srgbClr val="4CB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3903260" y="4616244"/>
            <a:ext cx="8285565" cy="15525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5"/>
          <p:cNvSpPr txBox="1"/>
          <p:nvPr>
            <p:ph type="title"/>
          </p:nvPr>
        </p:nvSpPr>
        <p:spPr>
          <a:xfrm>
            <a:off x="4258788" y="4858604"/>
            <a:ext cx="7628412" cy="107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Google Shape;204;p35"/>
          <p:cNvSpPr txBox="1"/>
          <p:nvPr/>
        </p:nvSpPr>
        <p:spPr>
          <a:xfrm>
            <a:off x="5595582" y="6318917"/>
            <a:ext cx="6291617" cy="453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s-419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para agregar texto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764" y="475179"/>
            <a:ext cx="2177122" cy="9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443" y="475179"/>
            <a:ext cx="1005618" cy="88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D">
  <p:cSld name="División D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-122830" y="2006221"/>
            <a:ext cx="12484815" cy="4954137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8456" y="5519304"/>
            <a:ext cx="2147872" cy="834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/>
          <p:nvPr/>
        </p:nvSpPr>
        <p:spPr>
          <a:xfrm>
            <a:off x="-122830" y="1269243"/>
            <a:ext cx="8761863" cy="730156"/>
          </a:xfrm>
          <a:prstGeom prst="rect">
            <a:avLst/>
          </a:prstGeom>
          <a:solidFill>
            <a:srgbClr val="865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6"/>
          <p:cNvSpPr txBox="1"/>
          <p:nvPr>
            <p:ph type="title"/>
          </p:nvPr>
        </p:nvSpPr>
        <p:spPr>
          <a:xfrm>
            <a:off x="642131" y="1269242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443" y="5656779"/>
            <a:ext cx="1005618" cy="88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sión E">
  <p:cSld name="División E">
    <p:bg>
      <p:bgPr>
        <a:solidFill>
          <a:srgbClr val="5454E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488456" y="3794078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8345" y="4835139"/>
            <a:ext cx="12908591" cy="154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764" y="475179"/>
            <a:ext cx="2177122" cy="9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5443" y="475179"/>
            <a:ext cx="1005618" cy="88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azul con logo">
  <p:cSld name="Franja azul con log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/>
          <p:nvPr/>
        </p:nvSpPr>
        <p:spPr>
          <a:xfrm>
            <a:off x="-42578" y="-42204"/>
            <a:ext cx="12337742" cy="111190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" name="Google Shape;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7" y="395158"/>
            <a:ext cx="1242270" cy="4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304801" y="2208628"/>
            <a:ext cx="11371383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216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2"/>
          <p:cNvSpPr/>
          <p:nvPr/>
        </p:nvSpPr>
        <p:spPr>
          <a:xfrm>
            <a:off x="-42578" y="1069698"/>
            <a:ext cx="7554726" cy="858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" name="Google Shape;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4550" y="282084"/>
            <a:ext cx="761678" cy="6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">
  <p:cSld name="Portada A">
    <p:bg>
      <p:bgPr>
        <a:solidFill>
          <a:srgbClr val="5454E9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/>
          <p:nvPr/>
        </p:nvSpPr>
        <p:spPr>
          <a:xfrm>
            <a:off x="488455" y="4681925"/>
            <a:ext cx="4171468" cy="991739"/>
          </a:xfrm>
          <a:prstGeom prst="rect">
            <a:avLst/>
          </a:prstGeom>
          <a:solidFill>
            <a:srgbClr val="E4EB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488455" y="2782786"/>
            <a:ext cx="5877176" cy="19826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9"/>
          <p:cNvSpPr txBox="1"/>
          <p:nvPr>
            <p:ph type="title"/>
          </p:nvPr>
        </p:nvSpPr>
        <p:spPr>
          <a:xfrm>
            <a:off x="696779" y="3048000"/>
            <a:ext cx="5397633" cy="14679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rgbClr val="5454E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" type="body"/>
          </p:nvPr>
        </p:nvSpPr>
        <p:spPr>
          <a:xfrm>
            <a:off x="696779" y="4942976"/>
            <a:ext cx="3736676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" name="Google Shape;4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560" y="503315"/>
            <a:ext cx="2844412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2050" y="570632"/>
            <a:ext cx="1271215" cy="11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">
  <p:cSld name="Portada D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/>
          <p:nvPr/>
        </p:nvSpPr>
        <p:spPr>
          <a:xfrm>
            <a:off x="5152292" y="-158750"/>
            <a:ext cx="7176233" cy="717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>
            <p:ph idx="2" type="pic"/>
          </p:nvPr>
        </p:nvSpPr>
        <p:spPr>
          <a:xfrm>
            <a:off x="5153025" y="-158750"/>
            <a:ext cx="7175500" cy="7175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30"/>
          <p:cNvSpPr/>
          <p:nvPr/>
        </p:nvSpPr>
        <p:spPr>
          <a:xfrm>
            <a:off x="-56669" y="-158262"/>
            <a:ext cx="5208961" cy="717452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/>
          <p:nvPr/>
        </p:nvSpPr>
        <p:spPr>
          <a:xfrm>
            <a:off x="474093" y="5361362"/>
            <a:ext cx="6172892" cy="991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>
            <p:ph type="title"/>
          </p:nvPr>
        </p:nvSpPr>
        <p:spPr>
          <a:xfrm>
            <a:off x="779400" y="2222164"/>
            <a:ext cx="4056369" cy="20313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" type="body"/>
          </p:nvPr>
        </p:nvSpPr>
        <p:spPr>
          <a:xfrm>
            <a:off x="779400" y="5583810"/>
            <a:ext cx="548492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0"/>
          <p:cNvSpPr txBox="1"/>
          <p:nvPr>
            <p:ph idx="3" type="body"/>
          </p:nvPr>
        </p:nvSpPr>
        <p:spPr>
          <a:xfrm>
            <a:off x="779400" y="4451044"/>
            <a:ext cx="4056369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560" y="503315"/>
            <a:ext cx="2844412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">
  <p:cSld name="Portada 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/>
          <p:nvPr>
            <p:ph idx="2" type="pic"/>
          </p:nvPr>
        </p:nvSpPr>
        <p:spPr>
          <a:xfrm>
            <a:off x="-136525" y="-122238"/>
            <a:ext cx="12465050" cy="7162801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1"/>
          <p:cNvSpPr/>
          <p:nvPr/>
        </p:nvSpPr>
        <p:spPr>
          <a:xfrm>
            <a:off x="488455" y="4681925"/>
            <a:ext cx="4171468" cy="991739"/>
          </a:xfrm>
          <a:prstGeom prst="rect">
            <a:avLst/>
          </a:prstGeom>
          <a:solidFill>
            <a:srgbClr val="865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488455" y="2782786"/>
            <a:ext cx="5877176" cy="1982645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/>
          <p:nvPr>
            <p:ph type="title"/>
          </p:nvPr>
        </p:nvSpPr>
        <p:spPr>
          <a:xfrm>
            <a:off x="775771" y="3085828"/>
            <a:ext cx="5318641" cy="150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761410" y="4930689"/>
            <a:ext cx="3660465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" name="Google Shape;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527" y="473679"/>
            <a:ext cx="2844412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">
  <p:cSld name="Portada F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/>
          <p:nvPr/>
        </p:nvSpPr>
        <p:spPr>
          <a:xfrm>
            <a:off x="-1" y="-150124"/>
            <a:ext cx="12310281" cy="4832050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996" y="5248036"/>
            <a:ext cx="2778261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2"/>
          <p:cNvSpPr txBox="1"/>
          <p:nvPr>
            <p:ph type="title"/>
          </p:nvPr>
        </p:nvSpPr>
        <p:spPr>
          <a:xfrm>
            <a:off x="502816" y="1918474"/>
            <a:ext cx="6075405" cy="1317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0956" y="5552313"/>
            <a:ext cx="1676890" cy="908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/>
          <p:nvPr/>
        </p:nvSpPr>
        <p:spPr>
          <a:xfrm>
            <a:off x="5226728" y="-150123"/>
            <a:ext cx="7083551" cy="9553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2"/>
          <p:cNvSpPr txBox="1"/>
          <p:nvPr>
            <p:ph idx="1" type="body"/>
          </p:nvPr>
        </p:nvSpPr>
        <p:spPr>
          <a:xfrm>
            <a:off x="5715547" y="21789"/>
            <a:ext cx="604882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2"/>
          <p:cNvSpPr txBox="1"/>
          <p:nvPr>
            <p:ph idx="2" type="body"/>
          </p:nvPr>
        </p:nvSpPr>
        <p:spPr>
          <a:xfrm>
            <a:off x="529398" y="3488320"/>
            <a:ext cx="604882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E3E829"/>
              </a:buClr>
              <a:buSzPts val="144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33A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AEC7"/>
              </a:buClr>
              <a:buSzPts val="1200"/>
              <a:buFont typeface="Merriweather Sans"/>
              <a:buChar char="‣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78" y="5201792"/>
            <a:ext cx="1477292" cy="130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sin logo">
  <p:cSld name="Blanca sin log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type="title"/>
          </p:nvPr>
        </p:nvSpPr>
        <p:spPr>
          <a:xfrm>
            <a:off x="304801" y="1349865"/>
            <a:ext cx="11371383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24"/>
          <p:cNvSpPr txBox="1"/>
          <p:nvPr>
            <p:ph idx="1" type="body"/>
          </p:nvPr>
        </p:nvSpPr>
        <p:spPr>
          <a:xfrm>
            <a:off x="304801" y="2208628"/>
            <a:ext cx="11371383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8" name="Google Shape;7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5" y="235458"/>
            <a:ext cx="147392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2757" y="316775"/>
            <a:ext cx="763427" cy="67474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nja azul con logo">
  <p:cSld name="Franja azul con log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/>
          <p:nvPr/>
        </p:nvSpPr>
        <p:spPr>
          <a:xfrm>
            <a:off x="-42578" y="-42204"/>
            <a:ext cx="12337742" cy="1111903"/>
          </a:xfrm>
          <a:prstGeom prst="rect">
            <a:avLst/>
          </a:prstGeom>
          <a:solidFill>
            <a:srgbClr val="5454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5" name="Google Shape;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2597" y="395158"/>
            <a:ext cx="1242270" cy="4829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304801" y="2208628"/>
            <a:ext cx="11371383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7"/>
          <p:cNvSpPr/>
          <p:nvPr/>
        </p:nvSpPr>
        <p:spPr>
          <a:xfrm>
            <a:off x="-42578" y="1069698"/>
            <a:ext cx="7554726" cy="858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7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595" y="235458"/>
            <a:ext cx="1470672" cy="61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4550" y="282084"/>
            <a:ext cx="761678" cy="6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1" y="3675883"/>
            <a:ext cx="47007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0033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9803"/>
          </a:schemeClr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idx="10" type="dt"/>
          </p:nvPr>
        </p:nvSpPr>
        <p:spPr>
          <a:xfrm>
            <a:off x="304801" y="6484018"/>
            <a:ext cx="1428466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2017222" y="6484018"/>
            <a:ext cx="4182961" cy="25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u8IBsshWeni_Ygzhg4NADuNP7yzTL5qT/view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5430982" y="2078183"/>
            <a:ext cx="6400800" cy="19091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Visión artificial aplicada al sector de restaurantes</a:t>
            </a:r>
            <a:endParaRPr/>
          </a:p>
        </p:txBody>
      </p:sp>
      <p:sp>
        <p:nvSpPr>
          <p:cNvPr id="223" name="Google Shape;223;p1"/>
          <p:cNvSpPr txBox="1"/>
          <p:nvPr>
            <p:ph idx="1" type="body"/>
          </p:nvPr>
        </p:nvSpPr>
        <p:spPr>
          <a:xfrm>
            <a:off x="5420060" y="4252929"/>
            <a:ext cx="6411722" cy="66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419" sz="1800"/>
              <a:t>* Erik Vergara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419" sz="1800"/>
              <a:t>* Iván Felipe Morán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419" sz="1800"/>
              <a:t>* Josué Cobaleda</a:t>
            </a:r>
            <a:endParaRPr/>
          </a:p>
          <a:p>
            <a:pPr indent="-455613" lvl="0" marL="455613" marR="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Google Shape;224;p1"/>
          <p:cNvSpPr txBox="1"/>
          <p:nvPr>
            <p:ph idx="2" type="body"/>
          </p:nvPr>
        </p:nvSpPr>
        <p:spPr>
          <a:xfrm>
            <a:off x="2737247" y="6167424"/>
            <a:ext cx="641172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5613" lvl="0" marL="45561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05-12-2025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Generalidades de </a:t>
            </a:r>
            <a:r>
              <a:rPr lang="es-419"/>
              <a:t>DERT</a:t>
            </a:r>
            <a:br>
              <a:rPr lang="es-419"/>
            </a:br>
            <a:endParaRPr/>
          </a:p>
        </p:txBody>
      </p:sp>
      <p:sp>
        <p:nvSpPr>
          <p:cNvPr id="353" name="Google Shape;353;p8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54" name="Google Shape;354;p8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2: DERT - Transformer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 txBox="1"/>
          <p:nvPr/>
        </p:nvSpPr>
        <p:spPr>
          <a:xfrm>
            <a:off x="1162500" y="5066750"/>
            <a:ext cx="95352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 por Facebook AI Research (FAIR) en 2020.</a:t>
            </a:r>
            <a:endParaRPr/>
          </a:p>
          <a:p>
            <a:pPr indent="-3397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Arquitectura Transformer: Backbone para extraer características de la imagen, codificador (encoder) y un decodificador (decoder) de Transformer.</a:t>
            </a:r>
            <a:endParaRPr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600">
                <a:solidFill>
                  <a:schemeClr val="dk1"/>
                </a:solidFill>
              </a:rPr>
              <a:t>Más</a:t>
            </a:r>
            <a:r>
              <a:rPr lang="es-419" sz="1600">
                <a:solidFill>
                  <a:schemeClr val="dk1"/>
                </a:solidFill>
              </a:rPr>
              <a:t> de 90 clases de objetos.</a:t>
            </a:r>
            <a:endParaRPr/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37" y="2294163"/>
            <a:ext cx="9235929" cy="237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Pipeline con DERT</a:t>
            </a:r>
            <a:br>
              <a:rPr lang="es-419"/>
            </a:br>
            <a:endParaRPr/>
          </a:p>
        </p:txBody>
      </p:sp>
      <p:sp>
        <p:nvSpPr>
          <p:cNvPr id="363" name="Google Shape;363;p9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64" name="Google Shape;364;p9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2: DERT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256131" y="26620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</a:t>
            </a:r>
            <a:r>
              <a:rPr b="1"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DERT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1590600" y="2662076"/>
            <a:ext cx="2308500" cy="10002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Preprocesamiento  del video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6467656" y="26620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b="1"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DeepSORT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8647188" y="2596676"/>
            <a:ext cx="1440600" cy="1131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Conteo de Personas Únicas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9"/>
          <p:cNvSpPr txBox="1"/>
          <p:nvPr/>
        </p:nvSpPr>
        <p:spPr>
          <a:xfrm>
            <a:off x="3898975" y="4243226"/>
            <a:ext cx="21759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Arquitectura Transformer.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238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Procesa la imagen completa.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238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cajas delimitadoras y clases.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Google Shape;371;p9"/>
          <p:cNvCxnSpPr>
            <a:stCxn id="367" idx="6"/>
            <a:endCxn id="366" idx="1"/>
          </p:cNvCxnSpPr>
          <p:nvPr/>
        </p:nvCxnSpPr>
        <p:spPr>
          <a:xfrm>
            <a:off x="3899100" y="3162176"/>
            <a:ext cx="3570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2" name="Google Shape;372;p9"/>
          <p:cNvCxnSpPr>
            <a:stCxn id="366" idx="3"/>
            <a:endCxn id="368" idx="1"/>
          </p:cNvCxnSpPr>
          <p:nvPr/>
        </p:nvCxnSpPr>
        <p:spPr>
          <a:xfrm>
            <a:off x="5637331" y="3162176"/>
            <a:ext cx="8304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3" name="Google Shape;373;p9"/>
          <p:cNvCxnSpPr>
            <a:stCxn id="368" idx="3"/>
            <a:endCxn id="369" idx="2"/>
          </p:cNvCxnSpPr>
          <p:nvPr/>
        </p:nvCxnSpPr>
        <p:spPr>
          <a:xfrm>
            <a:off x="7848856" y="3162176"/>
            <a:ext cx="7983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4" name="Google Shape;374;p9"/>
          <p:cNvSpPr txBox="1"/>
          <p:nvPr/>
        </p:nvSpPr>
        <p:spPr>
          <a:xfrm>
            <a:off x="6110500" y="4243226"/>
            <a:ext cx="2095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y seguimiento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 1: Filtro de Kalman.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 2: Red neuronal (extracción de características) 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"/>
          <p:cNvSpPr txBox="1"/>
          <p:nvPr/>
        </p:nvSpPr>
        <p:spPr>
          <a:xfrm>
            <a:off x="8394150" y="4243226"/>
            <a:ext cx="2095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de identificación: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</a:rPr>
              <a:t>Conteo de</a:t>
            </a: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personas po</a:t>
            </a:r>
            <a:r>
              <a:rPr lang="es-419" sz="1200">
                <a:solidFill>
                  <a:schemeClr val="dk1"/>
                </a:solidFill>
              </a:rPr>
              <a:t>r frame</a:t>
            </a: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</a:rPr>
              <a:t>Identificación</a:t>
            </a:r>
            <a:r>
              <a:rPr lang="es-419" sz="1200">
                <a:solidFill>
                  <a:schemeClr val="dk1"/>
                </a:solidFill>
              </a:rPr>
              <a:t> de persona</a:t>
            </a: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Cajas delimitadoras.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"/>
          <p:cNvSpPr txBox="1"/>
          <p:nvPr/>
        </p:nvSpPr>
        <p:spPr>
          <a:xfrm>
            <a:off x="1590600" y="4243226"/>
            <a:ext cx="21759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Muestreo de acuerdo a necesidad: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Cargar video.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Extracción de frames.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Pipeline con DERT</a:t>
            </a:r>
            <a:br>
              <a:rPr lang="es-419"/>
            </a:br>
            <a:endParaRPr/>
          </a:p>
        </p:txBody>
      </p:sp>
      <p:sp>
        <p:nvSpPr>
          <p:cNvPr id="382" name="Google Shape;382;p10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83" name="Google Shape;383;p10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0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2: DERT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0"/>
          <p:cNvSpPr/>
          <p:nvPr/>
        </p:nvSpPr>
        <p:spPr>
          <a:xfrm>
            <a:off x="4256099" y="21619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</a:t>
            </a:r>
            <a:r>
              <a:rPr b="1"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DERT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1590568" y="2161976"/>
            <a:ext cx="2308500" cy="10002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Preprocesamiento  del video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>
            <a:off x="6467624" y="21619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b="1"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DeepSORT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>
            <a:off x="8647156" y="2096576"/>
            <a:ext cx="1440600" cy="1131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Conteo de Personas Únicas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10"/>
          <p:cNvCxnSpPr>
            <a:stCxn id="386" idx="6"/>
            <a:endCxn id="385" idx="1"/>
          </p:cNvCxnSpPr>
          <p:nvPr/>
        </p:nvCxnSpPr>
        <p:spPr>
          <a:xfrm>
            <a:off x="3899068" y="2662076"/>
            <a:ext cx="3570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0" name="Google Shape;390;p10"/>
          <p:cNvCxnSpPr>
            <a:stCxn id="385" idx="3"/>
            <a:endCxn id="387" idx="1"/>
          </p:cNvCxnSpPr>
          <p:nvPr/>
        </p:nvCxnSpPr>
        <p:spPr>
          <a:xfrm>
            <a:off x="5637299" y="2662076"/>
            <a:ext cx="8304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1" name="Google Shape;391;p10"/>
          <p:cNvCxnSpPr>
            <a:stCxn id="387" idx="3"/>
            <a:endCxn id="388" idx="2"/>
          </p:cNvCxnSpPr>
          <p:nvPr/>
        </p:nvCxnSpPr>
        <p:spPr>
          <a:xfrm>
            <a:off x="7848824" y="2662076"/>
            <a:ext cx="7983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92" name="Google Shape;3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033" y="3474426"/>
            <a:ext cx="3035344" cy="24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25" y="3483425"/>
            <a:ext cx="4116450" cy="239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325" y="3474413"/>
            <a:ext cx="4116449" cy="24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Pipeline con Transformers</a:t>
            </a:r>
            <a:br>
              <a:rPr lang="es-419"/>
            </a:br>
            <a:endParaRPr/>
          </a:p>
        </p:txBody>
      </p:sp>
      <p:sp>
        <p:nvSpPr>
          <p:cNvPr id="400" name="Google Shape;400;p11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1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2: DERT - Transformer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4256099" y="21619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</a:t>
            </a:r>
            <a:r>
              <a:rPr b="1" lang="es-419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DERT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1590568" y="2161976"/>
            <a:ext cx="2308500" cy="10002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Preprocesamiento  del video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6467624" y="2161976"/>
            <a:ext cx="1381200" cy="10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b="1" lang="es-419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DeepSORT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8647156" y="2096576"/>
            <a:ext cx="1440600" cy="11310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Conteo de Personas Únicas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11"/>
          <p:cNvCxnSpPr>
            <a:stCxn id="404" idx="6"/>
            <a:endCxn id="403" idx="1"/>
          </p:cNvCxnSpPr>
          <p:nvPr/>
        </p:nvCxnSpPr>
        <p:spPr>
          <a:xfrm>
            <a:off x="3899068" y="2662076"/>
            <a:ext cx="3570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8" name="Google Shape;408;p11"/>
          <p:cNvCxnSpPr>
            <a:stCxn id="403" idx="3"/>
            <a:endCxn id="405" idx="1"/>
          </p:cNvCxnSpPr>
          <p:nvPr/>
        </p:nvCxnSpPr>
        <p:spPr>
          <a:xfrm>
            <a:off x="5637299" y="2662076"/>
            <a:ext cx="8304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9" name="Google Shape;409;p11"/>
          <p:cNvCxnSpPr>
            <a:stCxn id="405" idx="3"/>
            <a:endCxn id="406" idx="2"/>
          </p:cNvCxnSpPr>
          <p:nvPr/>
        </p:nvCxnSpPr>
        <p:spPr>
          <a:xfrm>
            <a:off x="7848824" y="2662076"/>
            <a:ext cx="798300" cy="0"/>
          </a:xfrm>
          <a:prstGeom prst="straightConnector1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10" name="Google Shape;4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523" y="3923925"/>
            <a:ext cx="1514327" cy="19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513" y="3910448"/>
            <a:ext cx="1381200" cy="199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955" y="3912430"/>
            <a:ext cx="1989300" cy="196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398" y="3893163"/>
            <a:ext cx="5190324" cy="173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0400" y="5782531"/>
            <a:ext cx="31623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 txBox="1"/>
          <p:nvPr/>
        </p:nvSpPr>
        <p:spPr>
          <a:xfrm>
            <a:off x="1384950" y="3523725"/>
            <a:ext cx="6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ID:1 				      </a:t>
            </a:r>
            <a:r>
              <a:rPr lang="es-419"/>
              <a:t>ID:2			    ID:3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Recursos con Transformers</a:t>
            </a:r>
            <a:br>
              <a:rPr lang="es-419"/>
            </a:br>
            <a:endParaRPr/>
          </a:p>
        </p:txBody>
      </p:sp>
      <p:sp>
        <p:nvSpPr>
          <p:cNvPr id="421" name="Google Shape;421;p12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22" name="Google Shape;422;p12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2: DERT - Transformer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392" y="2139742"/>
            <a:ext cx="3979796" cy="147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9990" y="4805472"/>
            <a:ext cx="2314810" cy="12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2"/>
          <p:cNvSpPr txBox="1"/>
          <p:nvPr/>
        </p:nvSpPr>
        <p:spPr>
          <a:xfrm>
            <a:off x="1350390" y="4541974"/>
            <a:ext cx="616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usado: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NVIDIA Tesla T4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s-419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Núcleos CUDA: 2,560 núcleos CUDA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s-419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Núcleos Tensor: 320 núcleos Tensor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s-419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 VRAM: 16 GB de GDDR6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lang="es-419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5748748" y="2139748"/>
            <a:ext cx="6169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800"/>
              <a:t>Costo de implementación y despliegue: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sz="1800"/>
              <a:t>On-premise: $3.500.000 COP a $5.500.000 COP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 sz="1800"/>
              <a:t>Nube: $0.35 a $0.45 USD/hora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es-419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0204" y="3613975"/>
            <a:ext cx="3979801" cy="119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"/>
          <p:cNvSpPr txBox="1"/>
          <p:nvPr>
            <p:ph type="title"/>
          </p:nvPr>
        </p:nvSpPr>
        <p:spPr>
          <a:xfrm>
            <a:off x="488456" y="3794078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3200"/>
              <a:buFont typeface="Arial"/>
              <a:buNone/>
            </a:pPr>
            <a:r>
              <a:rPr lang="es-419"/>
              <a:t>4. Evaluación</a:t>
            </a:r>
            <a:endParaRPr/>
          </a:p>
        </p:txBody>
      </p:sp>
      <p:sp>
        <p:nvSpPr>
          <p:cNvPr id="434" name="Google Shape;434;p13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Evaluación</a:t>
            </a:r>
            <a:br>
              <a:rPr lang="es-419"/>
            </a:br>
            <a:endParaRPr/>
          </a:p>
        </p:txBody>
      </p:sp>
      <p:sp>
        <p:nvSpPr>
          <p:cNvPr id="440" name="Google Shape;440;p14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41" name="Google Shape;441;p14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2403803" y="269117"/>
            <a:ext cx="8295620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b="0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557525" y="1980525"/>
            <a:ext cx="10793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-419" sz="1200"/>
              <a:t>📏 Evaluación: </a:t>
            </a:r>
            <a:r>
              <a:rPr lang="es-419" sz="1200"/>
              <a:t>Se comparó el conteo automático (YOLO11 y Transformer) con conteo humano (ground truth). </a:t>
            </a:r>
            <a:r>
              <a:rPr lang="es-419" sz="1200"/>
              <a:t>Muestreo: 5 minutos de video, 1 frame cada 2 segundos → 150 observaciones. Nota: </a:t>
            </a:r>
            <a:r>
              <a:rPr lang="es-419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Ground truth en ciencia de datos es la información precisa, verificada y objetivamente correcta que sirve como estándar de referencia para entrenar, validar y evaluar modelos de aprendizaje automático</a:t>
            </a:r>
            <a:endParaRPr sz="1200"/>
          </a:p>
        </p:txBody>
      </p:sp>
      <p:graphicFrame>
        <p:nvGraphicFramePr>
          <p:cNvPr id="444" name="Google Shape;444;p14"/>
          <p:cNvGraphicFramePr/>
          <p:nvPr/>
        </p:nvGraphicFramePr>
        <p:xfrm>
          <a:off x="1115338" y="301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{B7F1DD25-2B93-4BE2-9321-A9C18C31604D}</a:tableStyleId>
              </a:tblPr>
              <a:tblGrid>
                <a:gridCol w="2663950"/>
                <a:gridCol w="1522275"/>
                <a:gridCol w="2102275"/>
                <a:gridCol w="3669625"/>
              </a:tblGrid>
              <a:tr h="38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MÉTRICA / MODELO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YOLO11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TRANSFORMER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OBSERVACIONES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4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MAE (Error Absoluto Medio)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5,07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4,55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En promedio, el modelo se equivoca en 5 personas por cada dos segundos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Sesgo (Error medio con signo)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-5,07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-4,55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Ambos modelos tienden a subcontar (sesgo negativo), probablemente por oclusiones y reflejos.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RMSE (Error cuadrático medio y su raíz)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5,31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5,03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 pesar del error, capturan tendencias de aforo útil para turnos y promociones.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Exactitud de conteo con tolerancia +-5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60,90%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66,20%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53% de los segundos el modelo acertó el conteo exacto.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df8ddae7c_1_527"/>
          <p:cNvSpPr txBox="1"/>
          <p:nvPr>
            <p:ph type="title"/>
          </p:nvPr>
        </p:nvSpPr>
        <p:spPr>
          <a:xfrm>
            <a:off x="304802" y="1321729"/>
            <a:ext cx="7052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Evaluación</a:t>
            </a:r>
            <a:br>
              <a:rPr lang="es-419"/>
            </a:br>
            <a:endParaRPr/>
          </a:p>
        </p:txBody>
      </p:sp>
      <p:sp>
        <p:nvSpPr>
          <p:cNvPr id="450" name="Google Shape;450;g3adf8ddae7c_1_527"/>
          <p:cNvSpPr txBox="1"/>
          <p:nvPr>
            <p:ph idx="12" type="sldNum"/>
          </p:nvPr>
        </p:nvSpPr>
        <p:spPr>
          <a:xfrm>
            <a:off x="8609013" y="6356350"/>
            <a:ext cx="274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51" name="Google Shape;451;g3adf8ddae7c_1_527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adf8ddae7c_1_527"/>
          <p:cNvSpPr txBox="1"/>
          <p:nvPr/>
        </p:nvSpPr>
        <p:spPr>
          <a:xfrm>
            <a:off x="2403803" y="269117"/>
            <a:ext cx="8295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b="0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3adf8ddae7c_1_527"/>
          <p:cNvSpPr txBox="1"/>
          <p:nvPr/>
        </p:nvSpPr>
        <p:spPr>
          <a:xfrm>
            <a:off x="557525" y="1980525"/>
            <a:ext cx="10793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-419" sz="1200"/>
              <a:t>📏 Evaluación: </a:t>
            </a:r>
            <a:r>
              <a:rPr lang="es-419" sz="1200"/>
              <a:t>Se comparó el conteo automático (YOLO11 y Transformer) con conteo humano (ground truth). Muestreo: 5 minutos de video, 1 frame cada 2 segundos → 150 observaciones. Nota: </a:t>
            </a:r>
            <a:r>
              <a:rPr lang="es-419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Ground truth en ciencia de datos es la información precisa, verificada y objetivamente correcta que sirve como estándar de referencia para entrenar, validar y evaluar modelos de aprendizaje automático</a:t>
            </a:r>
            <a:endParaRPr sz="1200"/>
          </a:p>
        </p:txBody>
      </p:sp>
      <p:pic>
        <p:nvPicPr>
          <p:cNvPr id="454" name="Google Shape;454;g3adf8ddae7c_1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175" y="2854725"/>
            <a:ext cx="6039847" cy="37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Conclusiones - Limitaciones</a:t>
            </a:r>
            <a:endParaRPr/>
          </a:p>
        </p:txBody>
      </p:sp>
      <p:sp>
        <p:nvSpPr>
          <p:cNvPr id="460" name="Google Shape;460;p16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61" name="Google Shape;461;p16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6"/>
          <p:cNvSpPr txBox="1"/>
          <p:nvPr/>
        </p:nvSpPr>
        <p:spPr>
          <a:xfrm>
            <a:off x="2403803" y="269117"/>
            <a:ext cx="8295620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b="0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3486" y="1465500"/>
            <a:ext cx="3526100" cy="21936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6"/>
          <p:cNvSpPr txBox="1"/>
          <p:nvPr/>
        </p:nvSpPr>
        <p:spPr>
          <a:xfrm>
            <a:off x="849551" y="2374318"/>
            <a:ext cx="62304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Existencia de vidrios y decoración en el encuadre del vídeo, riesgo de Conteo Duplicado, problemas o falsa detección.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Si la calidad del video es baja, se requiere un Umbral de Confianza alto en los modelos y se pueden presentar falsos positivos si las personas tienen ropa similar.</a:t>
            </a:r>
            <a:endParaRPr sz="20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Con variación en el muestreo del video, se puede presentar dificultad en identificación y seguimiento.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La forma de procesamiento puede repercutir en las necesidades de hardware o en el tiempo de ejecución del análisis.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75" y="3950650"/>
            <a:ext cx="3526101" cy="194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df8ddae7c_1_512"/>
          <p:cNvSpPr txBox="1"/>
          <p:nvPr>
            <p:ph type="title"/>
          </p:nvPr>
        </p:nvSpPr>
        <p:spPr>
          <a:xfrm>
            <a:off x="304802" y="1321729"/>
            <a:ext cx="7052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Conclusiones </a:t>
            </a:r>
            <a:endParaRPr/>
          </a:p>
        </p:txBody>
      </p:sp>
      <p:sp>
        <p:nvSpPr>
          <p:cNvPr id="471" name="Google Shape;471;g3adf8ddae7c_1_512"/>
          <p:cNvSpPr txBox="1"/>
          <p:nvPr>
            <p:ph idx="12" type="sldNum"/>
          </p:nvPr>
        </p:nvSpPr>
        <p:spPr>
          <a:xfrm>
            <a:off x="8609013" y="6356350"/>
            <a:ext cx="274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72" name="Google Shape;472;g3adf8ddae7c_1_512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adf8ddae7c_1_512"/>
          <p:cNvSpPr txBox="1"/>
          <p:nvPr/>
        </p:nvSpPr>
        <p:spPr>
          <a:xfrm>
            <a:off x="2403803" y="269117"/>
            <a:ext cx="8295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b="0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adf8ddae7c_1_512"/>
          <p:cNvSpPr txBox="1"/>
          <p:nvPr/>
        </p:nvSpPr>
        <p:spPr>
          <a:xfrm>
            <a:off x="510300" y="2203675"/>
            <a:ext cx="66417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Ambos modelos tienden a subcontar (sesgo negativo), probablemente por oclusiones y reflejos.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A pesar del error, capturan tendencias de aforo útil para turnos y promociones.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Transformer tuvo mejor exactitud, pero requiere más recursos computacionales.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El sistema puede usarse como sensor de ocupación si se mejora calidad del video y posición de la cámara.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Recomendaciones</a:t>
            </a:r>
            <a:r>
              <a:rPr lang="es-419" sz="1800">
                <a:solidFill>
                  <a:schemeClr val="dk1"/>
                </a:solidFill>
              </a:rPr>
              <a:t> para este tipo de problemas: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Quitar decoraciones que obstruyen.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Aplicar película antirreflejo en vidrio.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Establecer rutina de limpieza y revisión de cámaras.</a:t>
            </a:r>
            <a:endParaRPr sz="18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s-419" sz="1800">
                <a:solidFill>
                  <a:schemeClr val="dk1"/>
                </a:solidFill>
              </a:rPr>
              <a:t>A futuro: explorar técnicas de tracking de personas únicas, clasificación demográfica, integración con datos POS.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5" name="Google Shape;475;g3adf8ddae7c_1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149" y="2034728"/>
            <a:ext cx="3498852" cy="19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adf8ddae7c_1_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149" y="4160801"/>
            <a:ext cx="3498850" cy="209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 txBox="1"/>
          <p:nvPr>
            <p:ph type="title"/>
          </p:nvPr>
        </p:nvSpPr>
        <p:spPr>
          <a:xfrm>
            <a:off x="502817" y="2937092"/>
            <a:ext cx="4144598" cy="1317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Índice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2"/>
          <p:cNvSpPr txBox="1"/>
          <p:nvPr>
            <p:ph idx="1" type="body"/>
          </p:nvPr>
        </p:nvSpPr>
        <p:spPr>
          <a:xfrm>
            <a:off x="488455" y="4766150"/>
            <a:ext cx="843069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5613" lvl="0" marL="455613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419"/>
              <a:t>Visión artificial aplicada a restaurantes</a:t>
            </a:r>
            <a:endParaRPr/>
          </a:p>
        </p:txBody>
      </p:sp>
      <p:sp>
        <p:nvSpPr>
          <p:cNvPr id="231" name="Google Shape;231;p2"/>
          <p:cNvSpPr txBox="1"/>
          <p:nvPr>
            <p:ph idx="2" type="body"/>
          </p:nvPr>
        </p:nvSpPr>
        <p:spPr>
          <a:xfrm>
            <a:off x="8132617" y="284443"/>
            <a:ext cx="369598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5613" lvl="0" marL="455613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5-12-2025</a:t>
            </a:r>
            <a:endParaRPr/>
          </a:p>
        </p:txBody>
      </p:sp>
      <p:sp>
        <p:nvSpPr>
          <p:cNvPr id="232" name="Google Shape;232;p2"/>
          <p:cNvSpPr txBox="1"/>
          <p:nvPr/>
        </p:nvSpPr>
        <p:spPr>
          <a:xfrm>
            <a:off x="5623143" y="2502351"/>
            <a:ext cx="5811570" cy="1317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b="0" i="0" lang="es-419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Entendimiento del negocio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b="0" i="0" lang="es-419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Entendimiento de los datos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b="0" i="0" lang="es-419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Modelos de visión artificial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b="0" i="0" lang="es-419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Evaluación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b="0" i="0" lang="es-419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Conclusiones y recomendaciones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"/>
          <p:cNvSpPr txBox="1"/>
          <p:nvPr>
            <p:ph idx="1" type="body"/>
          </p:nvPr>
        </p:nvSpPr>
        <p:spPr>
          <a:xfrm>
            <a:off x="408720" y="2392162"/>
            <a:ext cx="11371383" cy="399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9600"/>
              <a:buNone/>
            </a:pPr>
            <a:r>
              <a:rPr lang="es-419" sz="9600">
                <a:solidFill>
                  <a:srgbClr val="5454E9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endParaRPr sz="2400">
              <a:solidFill>
                <a:srgbClr val="5454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8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Business Understanding</a:t>
            </a:r>
            <a:br>
              <a:rPr lang="es-419"/>
            </a:br>
            <a:endParaRPr/>
          </a:p>
        </p:txBody>
      </p:sp>
      <p:sp>
        <p:nvSpPr>
          <p:cNvPr id="238" name="Google Shape;238;p3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39" name="Google Shape;239;p3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"/>
          <p:cNvSpPr txBox="1"/>
          <p:nvPr/>
        </p:nvSpPr>
        <p:spPr>
          <a:xfrm>
            <a:off x="2217656" y="252051"/>
            <a:ext cx="88965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50" y="2303600"/>
            <a:ext cx="3376251" cy="27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4213998"/>
            <a:ext cx="1755325" cy="1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"/>
          <p:cNvSpPr txBox="1"/>
          <p:nvPr/>
        </p:nvSpPr>
        <p:spPr>
          <a:xfrm>
            <a:off x="4569625" y="2292850"/>
            <a:ext cx="7008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Alitas factory</a:t>
            </a:r>
            <a:r>
              <a:rPr lang="es-419"/>
              <a:t> es un restaurante/gastropub del sur de Cali.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Problema:</a:t>
            </a:r>
            <a:r>
              <a:rPr lang="es-419"/>
              <a:t> Alitas Factory no aprovecha sus cámaras para analítica. No sabe cuántos clientes entran, ni cuándo, ni cuánto tiempo permanecen.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Oportunidad:</a:t>
            </a:r>
            <a:r>
              <a:rPr lang="es-419"/>
              <a:t> La visión artificial puede detectar personas automáticamente y generar insights como afluencia por hora, zonas más usadas y necesidades de personal.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estima que en Cali hay unos</a:t>
            </a:r>
            <a:r>
              <a:rPr b="1" lang="es-419"/>
              <a:t> 5.500 </a:t>
            </a:r>
            <a:r>
              <a:rPr lang="es-419"/>
              <a:t>restaurantes formalmente registrados a 2025.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Colombia, el sector de alojamiento y servicios de comida es el 3,9 % del PIB, con un valor cercano a $56,7 billones de pesos en 2022 y cerca de 1,5 mill. de empleos.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Pero el sector tiene márgenes usualmente delgados, en 2024 cerraron casi 7 mil restaurantes en Colombia por caída en ventas.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Si una tecnología como la visión artificial ayudara a mejorar ingresos o reducir costos apenas en un 1% del sector, estarías hablando del orden de ~0,57 billones de pesos de impacto potencial al año </a:t>
            </a:r>
            <a:endParaRPr/>
          </a:p>
        </p:txBody>
      </p:sp>
      <p:pic>
        <p:nvPicPr>
          <p:cNvPr id="244" name="Google Shape;24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375" y="4275925"/>
            <a:ext cx="1270629" cy="1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"/>
          <p:cNvSpPr txBox="1"/>
          <p:nvPr/>
        </p:nvSpPr>
        <p:spPr>
          <a:xfrm>
            <a:off x="7489650" y="10716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Caso del Banco de Retos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Docente: Ian Mateo Rodriguez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"/>
          <p:cNvSpPr txBox="1"/>
          <p:nvPr>
            <p:ph type="title"/>
          </p:nvPr>
        </p:nvSpPr>
        <p:spPr>
          <a:xfrm>
            <a:off x="817442" y="1349864"/>
            <a:ext cx="6318649" cy="64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2400"/>
              <a:buFont typeface="Arial"/>
              <a:buNone/>
            </a:pPr>
            <a:r>
              <a:rPr lang="es-419"/>
              <a:t>Objetivo SMART</a:t>
            </a:r>
            <a:endParaRPr/>
          </a:p>
        </p:txBody>
      </p:sp>
      <p:sp>
        <p:nvSpPr>
          <p:cNvPr id="251" name="Google Shape;251;p4"/>
          <p:cNvSpPr txBox="1"/>
          <p:nvPr>
            <p:ph idx="1" type="body"/>
          </p:nvPr>
        </p:nvSpPr>
        <p:spPr>
          <a:xfrm>
            <a:off x="1952171" y="2606427"/>
            <a:ext cx="8490858" cy="1645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419" sz="2400"/>
              <a:t>“Desarrollar un prototipo que, usando modelos de visión artificial pre-entrenados (YOLO11 y un modelo tipo Transformer), estime una base para la analitica de personas presentes en el restaurante a partir de video, y evaluar su precisión comparando el conteo automático vs </a:t>
            </a:r>
            <a:r>
              <a:rPr lang="es-419" sz="2400"/>
              <a:t>ground truth</a:t>
            </a:r>
            <a:r>
              <a:rPr lang="es-419" sz="2400"/>
              <a:t>.”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252" name="Google Shape;252;p4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df8ddae7c_1_0"/>
          <p:cNvSpPr txBox="1"/>
          <p:nvPr>
            <p:ph type="title"/>
          </p:nvPr>
        </p:nvSpPr>
        <p:spPr>
          <a:xfrm>
            <a:off x="315127" y="1156479"/>
            <a:ext cx="7052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Revisión de la literatura y entendimiento de los datos</a:t>
            </a:r>
            <a:endParaRPr/>
          </a:p>
        </p:txBody>
      </p:sp>
      <p:sp>
        <p:nvSpPr>
          <p:cNvPr id="258" name="Google Shape;258;g3adf8ddae7c_1_0"/>
          <p:cNvSpPr txBox="1"/>
          <p:nvPr>
            <p:ph idx="12" type="sldNum"/>
          </p:nvPr>
        </p:nvSpPr>
        <p:spPr>
          <a:xfrm>
            <a:off x="8609013" y="6356350"/>
            <a:ext cx="274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59" name="Google Shape;259;g3adf8ddae7c_1_0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adf8ddae7c_1_0"/>
          <p:cNvSpPr txBox="1"/>
          <p:nvPr/>
        </p:nvSpPr>
        <p:spPr>
          <a:xfrm>
            <a:off x="2217656" y="252051"/>
            <a:ext cx="88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adf8ddae7c_1_0"/>
          <p:cNvSpPr txBox="1"/>
          <p:nvPr/>
        </p:nvSpPr>
        <p:spPr>
          <a:xfrm>
            <a:off x="630025" y="2054600"/>
            <a:ext cx="3883500" cy="4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200"/>
              <a:t>📚 Revisión de literatura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Visión artificial en retail y restaurantes se usa para: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200"/>
              <a:t>Conteo de personas, tiempos de espera, rutas de circulación, mapas de calor.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200"/>
              <a:t>Gestión del personal y horarios, optimización del diseño del local y segmentación de promociones.</a:t>
            </a:r>
            <a:br>
              <a:rPr lang="es-419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Modelos modernos: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-419" sz="1200"/>
              <a:t>YOLO 11:</a:t>
            </a:r>
            <a:r>
              <a:rPr lang="es-419" sz="1200"/>
              <a:t> rápido y preciso en escenas de (Circuito cerrado de tv) CCTV.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-419" sz="1200"/>
              <a:t>DETR (Transformer):</a:t>
            </a:r>
            <a:r>
              <a:rPr lang="es-419" sz="1200"/>
              <a:t> útil en escenas con oclusiones (parcialmente tapados), sin necesidad de anclas.</a:t>
            </a:r>
            <a:br>
              <a:rPr lang="es-419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g3adf8ddae7c_1_0"/>
          <p:cNvSpPr txBox="1"/>
          <p:nvPr/>
        </p:nvSpPr>
        <p:spPr>
          <a:xfrm>
            <a:off x="4844613" y="2054600"/>
            <a:ext cx="36507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200"/>
              <a:t>📁 Entendimiento de los datos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10 videos (452 minutos, 2.75GB); se seleccionó uno de 45 min con mayor afluencia.</a:t>
            </a:r>
            <a:br>
              <a:rPr lang="es-419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Se decidió extraer frames cada 2 segundos para procesar segmentos de 5 minutos.</a:t>
            </a:r>
            <a:br>
              <a:rPr lang="es-419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Problemas observados inicialmente: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200"/>
              <a:t>Reflejos en vidrio → “personas fantasma”.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200"/>
              <a:t>Decoración colgante → oclusión parcial de clientes.</a:t>
            </a:r>
            <a:br>
              <a:rPr lang="es-419" sz="1200"/>
            </a:b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200"/>
              <a:t>Ángulo superior → difícil detectar rostro completo.</a:t>
            </a:r>
            <a:endParaRPr sz="1500"/>
          </a:p>
        </p:txBody>
      </p:sp>
      <p:pic>
        <p:nvPicPr>
          <p:cNvPr id="263" name="Google Shape;263;g3adf8ddae7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5627" y="2142050"/>
            <a:ext cx="2807550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adf8ddae7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5625" y="4126225"/>
            <a:ext cx="2807550" cy="154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df8ddae7c_1_30"/>
          <p:cNvSpPr txBox="1"/>
          <p:nvPr>
            <p:ph type="title"/>
          </p:nvPr>
        </p:nvSpPr>
        <p:spPr>
          <a:xfrm>
            <a:off x="315127" y="1156479"/>
            <a:ext cx="7052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Alcance y plan de trabajo</a:t>
            </a:r>
            <a:endParaRPr/>
          </a:p>
        </p:txBody>
      </p:sp>
      <p:sp>
        <p:nvSpPr>
          <p:cNvPr id="270" name="Google Shape;270;g3adf8ddae7c_1_30"/>
          <p:cNvSpPr txBox="1"/>
          <p:nvPr>
            <p:ph idx="12" type="sldNum"/>
          </p:nvPr>
        </p:nvSpPr>
        <p:spPr>
          <a:xfrm>
            <a:off x="7456977" y="6191100"/>
            <a:ext cx="274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71" name="Google Shape;271;g3adf8ddae7c_1_30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adf8ddae7c_1_30"/>
          <p:cNvSpPr txBox="1"/>
          <p:nvPr/>
        </p:nvSpPr>
        <p:spPr>
          <a:xfrm>
            <a:off x="2217656" y="252051"/>
            <a:ext cx="88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Visión artificial aplicada en restaurantes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g3adf8ddae7c_1_30"/>
          <p:cNvGrpSpPr/>
          <p:nvPr/>
        </p:nvGrpSpPr>
        <p:grpSpPr>
          <a:xfrm>
            <a:off x="251549" y="2644531"/>
            <a:ext cx="2445922" cy="3086162"/>
            <a:chOff x="1083025" y="1574025"/>
            <a:chExt cx="1834900" cy="2315200"/>
          </a:xfrm>
        </p:grpSpPr>
        <p:sp>
          <p:nvSpPr>
            <p:cNvPr id="274" name="Google Shape;274;g3adf8ddae7c_1_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fase 1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g3adf8ddae7c_1_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Definir caso y métricas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g3adf8ddae7c_1_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Qué medir (conteo, ocupación, permanencia, etc.) y nivel mínimo de precisión/visualizaciones.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7" name="Google Shape;277;g3adf8ddae7c_1_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8" name="Google Shape;278;g3adf8ddae7c_1_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900"/>
                <a:t>  </a:t>
              </a:r>
              <a:endParaRPr sz="1900"/>
            </a:p>
          </p:txBody>
        </p:sp>
        <p:sp>
          <p:nvSpPr>
            <p:cNvPr id="279" name="Google Shape;279;g3adf8ddae7c_1_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g3adf8ddae7c_1_30"/>
          <p:cNvGrpSpPr/>
          <p:nvPr/>
        </p:nvGrpSpPr>
        <p:grpSpPr>
          <a:xfrm>
            <a:off x="2529554" y="2644531"/>
            <a:ext cx="2445922" cy="3086162"/>
            <a:chOff x="1083025" y="1574025"/>
            <a:chExt cx="1834900" cy="2315200"/>
          </a:xfrm>
        </p:grpSpPr>
        <p:sp>
          <p:nvSpPr>
            <p:cNvPr id="281" name="Google Shape;281;g3adf8ddae7c_1_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fase </a:t>
              </a: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g3adf8ddae7c_1_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Entender y preparar video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g3adf8ddae7c_1_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Calidad, FPS, ángulo, oclusiones; definir muestreo de frames; organizar estructura de trabajo.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4" name="Google Shape;284;g3adf8ddae7c_1_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5" name="Google Shape;285;g3adf8ddae7c_1_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900"/>
                <a:t>  </a:t>
              </a:r>
              <a:endParaRPr sz="1900"/>
            </a:p>
          </p:txBody>
        </p:sp>
        <p:sp>
          <p:nvSpPr>
            <p:cNvPr id="286" name="Google Shape;286;g3adf8ddae7c_1_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g3adf8ddae7c_1_30"/>
          <p:cNvGrpSpPr/>
          <p:nvPr/>
        </p:nvGrpSpPr>
        <p:grpSpPr>
          <a:xfrm>
            <a:off x="4811420" y="2643583"/>
            <a:ext cx="2445922" cy="3086162"/>
            <a:chOff x="1083025" y="1574025"/>
            <a:chExt cx="1834900" cy="2315200"/>
          </a:xfrm>
        </p:grpSpPr>
        <p:sp>
          <p:nvSpPr>
            <p:cNvPr id="288" name="Google Shape;288;g3adf8ddae7c_1_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fase </a:t>
              </a:r>
              <a:r>
                <a:rPr lang="es-419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g3adf8ddae7c_1_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Implementar pipeline CV</a:t>
              </a:r>
              <a:endParaRPr b="1"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g3adf8ddae7c_1_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/>
                <a:t>video → frames → detección de modelos seleccionados. .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g3adf8ddae7c_1_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2" name="Google Shape;292;g3adf8ddae7c_1_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900"/>
                <a:t>  </a:t>
              </a:r>
              <a:endParaRPr sz="1900"/>
            </a:p>
          </p:txBody>
        </p:sp>
        <p:sp>
          <p:nvSpPr>
            <p:cNvPr id="293" name="Google Shape;293;g3adf8ddae7c_1_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g3adf8ddae7c_1_30"/>
          <p:cNvGrpSpPr/>
          <p:nvPr/>
        </p:nvGrpSpPr>
        <p:grpSpPr>
          <a:xfrm>
            <a:off x="7095177" y="2643569"/>
            <a:ext cx="2445922" cy="3086162"/>
            <a:chOff x="1083025" y="1574025"/>
            <a:chExt cx="1834900" cy="2315200"/>
          </a:xfrm>
        </p:grpSpPr>
        <p:sp>
          <p:nvSpPr>
            <p:cNvPr id="295" name="Google Shape;295;g3adf8ddae7c_1_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fase 4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g3adf8ddae7c_1_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Evaluar modelos y métricas</a:t>
              </a:r>
              <a:endParaRPr b="1"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g3adf8ddae7c_1_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Validar con subconjunto etiquetado manualmente (p. ej., % detección correcta).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8" name="Google Shape;298;g3adf8ddae7c_1_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9" name="Google Shape;299;g3adf8ddae7c_1_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900"/>
                <a:t>  </a:t>
              </a:r>
              <a:endParaRPr sz="1900"/>
            </a:p>
          </p:txBody>
        </p:sp>
        <p:sp>
          <p:nvSpPr>
            <p:cNvPr id="300" name="Google Shape;300;g3adf8ddae7c_1_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g3adf8ddae7c_1_30"/>
          <p:cNvSpPr txBox="1"/>
          <p:nvPr/>
        </p:nvSpPr>
        <p:spPr>
          <a:xfrm>
            <a:off x="397751" y="1927325"/>
            <a:ext cx="72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Plan de trabajo (alineado con CRISP-DM y alcance del curso)</a:t>
            </a:r>
            <a:endParaRPr/>
          </a:p>
        </p:txBody>
      </p:sp>
      <p:grpSp>
        <p:nvGrpSpPr>
          <p:cNvPr id="302" name="Google Shape;302;g3adf8ddae7c_1_30"/>
          <p:cNvGrpSpPr/>
          <p:nvPr/>
        </p:nvGrpSpPr>
        <p:grpSpPr>
          <a:xfrm>
            <a:off x="9327611" y="2642007"/>
            <a:ext cx="2445922" cy="3086162"/>
            <a:chOff x="1083025" y="1574025"/>
            <a:chExt cx="1834900" cy="2315200"/>
          </a:xfrm>
        </p:grpSpPr>
        <p:sp>
          <p:nvSpPr>
            <p:cNvPr id="303" name="Google Shape;303;g3adf8ddae7c_1_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fase 5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g3adf8ddae7c_1_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Interpretar y recomendar al negocio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g3adf8ddae7c_1_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419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Insights operativos/marketing + limitaciones + trabajos futuros (edad, grupos, más días, etc.).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6" name="Google Shape;306;g3adf8ddae7c_1_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7" name="Google Shape;307;g3adf8ddae7c_1_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900"/>
                <a:t>  </a:t>
              </a:r>
              <a:endParaRPr sz="1900"/>
            </a:p>
          </p:txBody>
        </p:sp>
        <p:sp>
          <p:nvSpPr>
            <p:cNvPr id="308" name="Google Shape;308;g3adf8ddae7c_1_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 txBox="1"/>
          <p:nvPr>
            <p:ph type="title"/>
          </p:nvPr>
        </p:nvSpPr>
        <p:spPr>
          <a:xfrm>
            <a:off x="488456" y="3794078"/>
            <a:ext cx="7628412" cy="73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3200"/>
              <a:buFont typeface="Arial"/>
              <a:buNone/>
            </a:pPr>
            <a:r>
              <a:rPr lang="es-419"/>
              <a:t>2. Modelos de visión artificial</a:t>
            </a:r>
            <a:endParaRPr/>
          </a:p>
        </p:txBody>
      </p:sp>
      <p:sp>
        <p:nvSpPr>
          <p:cNvPr id="314" name="Google Shape;314;p5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Generalidades de Yolo 11</a:t>
            </a:r>
            <a:br>
              <a:rPr lang="es-419"/>
            </a:br>
            <a:endParaRPr/>
          </a:p>
        </p:txBody>
      </p:sp>
      <p:sp>
        <p:nvSpPr>
          <p:cNvPr id="320" name="Google Shape;320;p6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21" name="Google Shape;321;p6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779885" y="2122959"/>
            <a:ext cx="5477746" cy="34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la última iteración de la serie YOLO de Ultralytics de detectores de objetos en tiempo real.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 una red troncal y un cuello de botella mejorados que fortalecen la extracción de características, permitiendo una detección más precisa incluso en tareas complejas. Su arquitectura refinada y el entrenamiento optimizado incrementan la velocidad de procesamiento sin sacrificar la precisión.</a:t>
            </a:r>
            <a:endParaRPr/>
          </a:p>
          <a:p>
            <a:pPr indent="-3429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Gracias a estos avances, YOLO11 alcanza un mAP </a:t>
            </a:r>
            <a:r>
              <a:rPr lang="es-419" sz="1100">
                <a:solidFill>
                  <a:schemeClr val="dk1"/>
                </a:solidFill>
              </a:rPr>
              <a:t>superior,</a:t>
            </a: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 que lo convierte en un modelo más eficiente y liviano. </a:t>
            </a:r>
            <a:endParaRPr/>
          </a:p>
          <a:p>
            <a:pPr indent="-3429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Además, su diseño flexible permite desplegarlo fácilmente en dispositivos de borde, entornos en la nube y sistemas con GPU NVIDIA. </a:t>
            </a:r>
            <a:endParaRPr/>
          </a:p>
          <a:p>
            <a:pPr indent="-3429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Finalmente, su versatilidad le permite abordar múltiples tareas de visión por computadora, como detección, segmentación, clasificación, estimación de pose y detección orientada.</a:t>
            </a:r>
            <a:endParaRPr/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1375" y="2046712"/>
            <a:ext cx="5091727" cy="22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1: Yolo 11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800" y="4476075"/>
            <a:ext cx="3325818" cy="1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/>
          <p:nvPr>
            <p:ph type="title"/>
          </p:nvPr>
        </p:nvSpPr>
        <p:spPr>
          <a:xfrm>
            <a:off x="304802" y="1321729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419"/>
              <a:t>Pipeline y recursos de infraestructura </a:t>
            </a:r>
            <a:br>
              <a:rPr lang="es-419"/>
            </a:br>
            <a:endParaRPr/>
          </a:p>
        </p:txBody>
      </p:sp>
      <p:sp>
        <p:nvSpPr>
          <p:cNvPr id="331" name="Google Shape;331;p7"/>
          <p:cNvSpPr txBox="1"/>
          <p:nvPr>
            <p:ph idx="12" type="sldNum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32" name="Google Shape;332;p7"/>
          <p:cNvSpPr txBox="1"/>
          <p:nvPr/>
        </p:nvSpPr>
        <p:spPr>
          <a:xfrm>
            <a:off x="1969050" y="12585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"/>
          <p:cNvSpPr txBox="1"/>
          <p:nvPr/>
        </p:nvSpPr>
        <p:spPr>
          <a:xfrm>
            <a:off x="2403803" y="269117"/>
            <a:ext cx="7052602" cy="578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s-419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1: Yolo 11</a:t>
            </a:r>
            <a:br>
              <a:rPr b="0" lang="es-419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"/>
          <p:cNvSpPr txBox="1"/>
          <p:nvPr/>
        </p:nvSpPr>
        <p:spPr>
          <a:xfrm>
            <a:off x="4897625" y="4620500"/>
            <a:ext cx="6695100" cy="203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8349" rotWithShape="0" algn="tl" dir="1620000" dist="19340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Chip: Apple M1 (ARM 64-bit)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Arquitectura: SoC (System on Chip) con CPU + GPU + Neural Engine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CPU: 8 núcleos totales.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4 núcleos de alto rendimiento.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4 núcleos de alta eficiencia.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GPU integrada: Apple M1 GPU (7 u 8 núcleos según configuración)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Neural Engine: 16-core Neural Engine (para operaciones optimizadas de ML)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Memoria (RAM): 8 GB (UMA)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2355841" y="2550750"/>
            <a:ext cx="2024400" cy="17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8349" rotWithShape="0" algn="tl" dir="1620000" dist="19340">
              <a:srgbClr val="000000">
                <a:alpha val="65880"/>
              </a:srgbClr>
            </a:outerShdw>
          </a:effectLst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Font typeface="Arial"/>
              <a:buChar char="●"/>
            </a:pPr>
            <a:r>
              <a:rPr lang="es-419" sz="1285">
                <a:solidFill>
                  <a:srgbClr val="5454E9"/>
                </a:solidFill>
              </a:rPr>
              <a:t>Modelo Yolo11 Preentrenado.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Frame Sampler: Muestreo Configurable.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Contador: total Estimado</a:t>
            </a:r>
            <a:endParaRPr sz="1285">
              <a:solidFill>
                <a:srgbClr val="5454E9"/>
              </a:solidFill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128477" y="5003507"/>
            <a:ext cx="2024400" cy="17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8349" rotWithShape="0" algn="tl" dir="1620000" dist="19340">
              <a:srgbClr val="000000">
                <a:alpha val="65880"/>
              </a:srgbClr>
            </a:outerShdw>
          </a:effectLst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Font typeface="Arial"/>
              <a:buChar char="●"/>
            </a:pPr>
            <a:r>
              <a:rPr lang="es-419" sz="1285">
                <a:solidFill>
                  <a:srgbClr val="5454E9"/>
                </a:solidFill>
              </a:rPr>
              <a:t>Procesamiento Incremental.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Optimización: Se procesa 1 Frame cada N Frame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Se utiliza Gpu o Cpu Configurable.</a:t>
            </a:r>
            <a:endParaRPr sz="1285">
              <a:solidFill>
                <a:srgbClr val="5454E9"/>
              </a:solidFill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2315061" y="4478600"/>
            <a:ext cx="2024400" cy="231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8349" rotWithShape="0" algn="tl" dir="1620000" dist="19340">
              <a:srgbClr val="000000">
                <a:alpha val="65880"/>
              </a:srgbClr>
            </a:outerShdw>
          </a:effectLst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-255671" lvl="0" marL="348114" marR="0" rtl="0" algn="just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Font typeface="Arial"/>
              <a:buChar char="●"/>
            </a:pPr>
            <a:r>
              <a:rPr lang="es-419" sz="1285">
                <a:solidFill>
                  <a:srgbClr val="5454E9"/>
                </a:solidFill>
              </a:rPr>
              <a:t>Resumen CSV.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just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Video Anotado</a:t>
            </a:r>
            <a:endParaRPr sz="1285">
              <a:solidFill>
                <a:srgbClr val="5454E9"/>
              </a:solidFill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25725" y="2550806"/>
            <a:ext cx="2024400" cy="1791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8349" rotWithShape="0" algn="tl" dir="1620000" dist="19340">
              <a:srgbClr val="000000">
                <a:alpha val="65880"/>
              </a:srgbClr>
            </a:outerShdw>
          </a:effectLst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Font typeface="Arial"/>
              <a:buChar char="●"/>
            </a:pPr>
            <a:r>
              <a:rPr lang="es-419" sz="1285">
                <a:solidFill>
                  <a:srgbClr val="5454E9"/>
                </a:solidFill>
              </a:rPr>
              <a:t>Entradas: Videos</a:t>
            </a:r>
            <a:endParaRPr sz="1285">
              <a:solidFill>
                <a:srgbClr val="5454E9"/>
              </a:solidFill>
            </a:endParaRPr>
          </a:p>
          <a:p>
            <a:pPr indent="-255671" lvl="0" marL="348114" marR="0" rtl="0" algn="l">
              <a:spcBef>
                <a:spcPts val="0"/>
              </a:spcBef>
              <a:spcAft>
                <a:spcPts val="0"/>
              </a:spcAft>
              <a:buClr>
                <a:srgbClr val="5454E9"/>
              </a:buClr>
              <a:buSzPts val="1285"/>
              <a:buChar char="●"/>
            </a:pPr>
            <a:r>
              <a:rPr lang="es-419" sz="1285">
                <a:solidFill>
                  <a:srgbClr val="5454E9"/>
                </a:solidFill>
              </a:rPr>
              <a:t>Salidas: Reporte Csv y Videos Anotados</a:t>
            </a:r>
            <a:endParaRPr sz="1285">
              <a:solidFill>
                <a:srgbClr val="5454E9"/>
              </a:solidFill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25726" y="2025900"/>
            <a:ext cx="2024400" cy="525000"/>
          </a:xfrm>
          <a:prstGeom prst="rect">
            <a:avLst/>
          </a:prstGeom>
          <a:solidFill>
            <a:schemeClr val="dk2"/>
          </a:solidFill>
          <a:ln cap="flat" cmpd="sng" w="9650">
            <a:solidFill>
              <a:srgbClr val="5454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1">
              <a:solidFill>
                <a:srgbClr val="5454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279252" y="2146401"/>
            <a:ext cx="1756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00" lIns="69600" spcFirstLastPara="1" rIns="69600" wrap="square" tIns="348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85">
                <a:solidFill>
                  <a:schemeClr val="lt1"/>
                </a:solidFill>
              </a:rPr>
              <a:t>Gestión de Datos</a:t>
            </a:r>
            <a:endParaRPr sz="980"/>
          </a:p>
        </p:txBody>
      </p:sp>
      <p:sp>
        <p:nvSpPr>
          <p:cNvPr id="341" name="Google Shape;341;p7"/>
          <p:cNvSpPr/>
          <p:nvPr/>
        </p:nvSpPr>
        <p:spPr>
          <a:xfrm>
            <a:off x="2353657" y="2025900"/>
            <a:ext cx="2024400" cy="525000"/>
          </a:xfrm>
          <a:prstGeom prst="rect">
            <a:avLst/>
          </a:prstGeom>
          <a:solidFill>
            <a:schemeClr val="accent2"/>
          </a:solidFill>
          <a:ln cap="flat" cmpd="sng" w="9650">
            <a:solidFill>
              <a:srgbClr val="E4EB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1">
              <a:solidFill>
                <a:srgbClr val="5454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"/>
          <p:cNvSpPr txBox="1"/>
          <p:nvPr/>
        </p:nvSpPr>
        <p:spPr>
          <a:xfrm>
            <a:off x="2507184" y="2146401"/>
            <a:ext cx="1756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00" lIns="69600" spcFirstLastPara="1" rIns="69600" wrap="square" tIns="348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85">
                <a:solidFill>
                  <a:schemeClr val="dk1"/>
                </a:solidFill>
              </a:rPr>
              <a:t>Procesamiento</a:t>
            </a:r>
            <a:endParaRPr sz="980"/>
          </a:p>
        </p:txBody>
      </p:sp>
      <p:sp>
        <p:nvSpPr>
          <p:cNvPr id="343" name="Google Shape;343;p7"/>
          <p:cNvSpPr/>
          <p:nvPr/>
        </p:nvSpPr>
        <p:spPr>
          <a:xfrm>
            <a:off x="125735" y="4478600"/>
            <a:ext cx="2024400" cy="525000"/>
          </a:xfrm>
          <a:prstGeom prst="rect">
            <a:avLst/>
          </a:prstGeom>
          <a:solidFill>
            <a:schemeClr val="accent3"/>
          </a:solidFill>
          <a:ln cap="flat" cmpd="sng" w="9650">
            <a:solidFill>
              <a:srgbClr val="E968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1">
              <a:solidFill>
                <a:srgbClr val="5454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"/>
          <p:cNvSpPr txBox="1"/>
          <p:nvPr/>
        </p:nvSpPr>
        <p:spPr>
          <a:xfrm>
            <a:off x="235245" y="4494926"/>
            <a:ext cx="175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00" lIns="69600" spcFirstLastPara="1" rIns="69600" wrap="square" tIns="348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85">
                <a:solidFill>
                  <a:schemeClr val="lt1"/>
                </a:solidFill>
              </a:rPr>
              <a:t>Gestión de Rendimiento</a:t>
            </a:r>
            <a:endParaRPr sz="980"/>
          </a:p>
        </p:txBody>
      </p:sp>
      <p:sp>
        <p:nvSpPr>
          <p:cNvPr id="345" name="Google Shape;345;p7"/>
          <p:cNvSpPr/>
          <p:nvPr/>
        </p:nvSpPr>
        <p:spPr>
          <a:xfrm>
            <a:off x="2309036" y="4478600"/>
            <a:ext cx="2024400" cy="525000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rgbClr val="4CBA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800" lIns="69600" spcFirstLastPara="1" rIns="69600" wrap="square" tIns="348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1">
              <a:solidFill>
                <a:srgbClr val="5454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2431650" y="4511257"/>
            <a:ext cx="175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800" lIns="69600" spcFirstLastPara="1" rIns="69600" wrap="square" tIns="348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85">
                <a:solidFill>
                  <a:schemeClr val="lt1"/>
                </a:solidFill>
              </a:rPr>
              <a:t>Extracción de Resultados</a:t>
            </a:r>
            <a:endParaRPr sz="980"/>
          </a:p>
        </p:txBody>
      </p:sp>
      <p:pic>
        <p:nvPicPr>
          <p:cNvPr id="347" name="Google Shape;347;p7" title="video_annotat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550" y="1414675"/>
            <a:ext cx="4009391" cy="30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adas">
  <a:themeElements>
    <a:clrScheme name=" ICESI FINAL">
      <a:dk1>
        <a:srgbClr val="393939"/>
      </a:dk1>
      <a:lt1>
        <a:srgbClr val="FFFFFF"/>
      </a:lt1>
      <a:dk2>
        <a:srgbClr val="5454E9"/>
      </a:dk2>
      <a:lt2>
        <a:srgbClr val="855CF0"/>
      </a:lt2>
      <a:accent1>
        <a:srgbClr val="4CB978"/>
      </a:accent1>
      <a:accent2>
        <a:srgbClr val="E2EB5F"/>
      </a:accent2>
      <a:accent3>
        <a:srgbClr val="F0681A"/>
      </a:accent3>
      <a:accent4>
        <a:srgbClr val="CECFF0"/>
      </a:accent4>
      <a:accent5>
        <a:srgbClr val="5DBD59"/>
      </a:accent5>
      <a:accent6>
        <a:srgbClr val="603800"/>
      </a:accent6>
      <a:hlink>
        <a:srgbClr val="1F1E1C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siones">
  <a:themeElements>
    <a:clrScheme name=" ICESI FINAL">
      <a:dk1>
        <a:srgbClr val="393939"/>
      </a:dk1>
      <a:lt1>
        <a:srgbClr val="FFFFFF"/>
      </a:lt1>
      <a:dk2>
        <a:srgbClr val="5454E9"/>
      </a:dk2>
      <a:lt2>
        <a:srgbClr val="855CF0"/>
      </a:lt2>
      <a:accent1>
        <a:srgbClr val="4CB978"/>
      </a:accent1>
      <a:accent2>
        <a:srgbClr val="E2EB5F"/>
      </a:accent2>
      <a:accent3>
        <a:srgbClr val="F0681A"/>
      </a:accent3>
      <a:accent4>
        <a:srgbClr val="CECFF0"/>
      </a:accent4>
      <a:accent5>
        <a:srgbClr val="5DBD59"/>
      </a:accent5>
      <a:accent6>
        <a:srgbClr val="603800"/>
      </a:accent6>
      <a:hlink>
        <a:srgbClr val="1F1E1C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teriores">
  <a:themeElements>
    <a:clrScheme name=" ICESI FINAL">
      <a:dk1>
        <a:srgbClr val="393939"/>
      </a:dk1>
      <a:lt1>
        <a:srgbClr val="FFFFFF"/>
      </a:lt1>
      <a:dk2>
        <a:srgbClr val="5454E9"/>
      </a:dk2>
      <a:lt2>
        <a:srgbClr val="855CF0"/>
      </a:lt2>
      <a:accent1>
        <a:srgbClr val="4CB978"/>
      </a:accent1>
      <a:accent2>
        <a:srgbClr val="E2EB5F"/>
      </a:accent2>
      <a:accent3>
        <a:srgbClr val="F0681A"/>
      </a:accent3>
      <a:accent4>
        <a:srgbClr val="CECFF0"/>
      </a:accent4>
      <a:accent5>
        <a:srgbClr val="5DBD59"/>
      </a:accent5>
      <a:accent6>
        <a:srgbClr val="603800"/>
      </a:accent6>
      <a:hlink>
        <a:srgbClr val="1F1E1C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2023-08-29T02:04:03Z</dcterms:created>
  <dc:creator>Edison Leon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_Version">
    <vt:lpwstr/>
  </property>
  <property fmtid="{D5CDD505-2E9C-101B-9397-08002B2CF9AE}" pid="4" name="_Status">
    <vt:lpwstr>Not Started</vt:lpwstr>
  </property>
</Properties>
</file>